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1" r:id="rId5"/>
    <p:sldId id="259" r:id="rId6"/>
    <p:sldId id="260" r:id="rId7"/>
    <p:sldId id="276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82" r:id="rId18"/>
    <p:sldId id="262" r:id="rId19"/>
    <p:sldId id="263" r:id="rId20"/>
    <p:sldId id="273" r:id="rId21"/>
    <p:sldId id="274" r:id="rId22"/>
    <p:sldId id="277" r:id="rId23"/>
    <p:sldId id="278" r:id="rId24"/>
    <p:sldId id="279" r:id="rId25"/>
    <p:sldId id="280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65"/>
    <a:srgbClr val="F3F5FF"/>
    <a:srgbClr val="0163B2"/>
    <a:srgbClr val="E7F1FF"/>
    <a:srgbClr val="D5DDEA"/>
    <a:srgbClr val="A0B8CE"/>
    <a:srgbClr val="B9C7CE"/>
    <a:srgbClr val="B2CCE4"/>
    <a:srgbClr val="004A89"/>
    <a:srgbClr val="839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5377"/>
  </p:normalViewPr>
  <p:slideViewPr>
    <p:cSldViewPr snapToGrid="0" snapToObjects="1">
      <p:cViewPr>
        <p:scale>
          <a:sx n="168" d="100"/>
          <a:sy n="168" d="100"/>
        </p:scale>
        <p:origin x="8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F5002-EBA3-D54F-9315-F0E563C8B0D7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89B1-B411-5240-B103-1F3AB047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0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84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9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8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7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1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5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0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2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89B1-B411-5240-B103-1F3AB047D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63B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6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199"/>
            <a:ext cx="4904232" cy="5719764"/>
          </a:xfrm>
        </p:spPr>
        <p:txBody>
          <a:bodyPr/>
          <a:lstStyle>
            <a:lvl1pPr algn="ctr">
              <a:defRPr>
                <a:solidFill>
                  <a:srgbClr val="0163B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7336" y="457199"/>
            <a:ext cx="5236464" cy="5719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0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rgbClr val="0163B2"/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fld id="{4896FFA1-28C2-A440-8B42-24558C0EB03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ubik" charset="0"/>
                <a:ea typeface="Rubik" charset="0"/>
                <a:cs typeface="Rubik" charset="0"/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4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2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FFA1-28C2-A440-8B42-24558C0EB03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24A76-A0E5-0541-9FDA-AF9D1EC3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fld id="{4896FFA1-28C2-A440-8B42-24558C0EB039}" type="datetimeFigureOut">
              <a:rPr lang="en-US" smtClean="0"/>
              <a:pPr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ubik" charset="0"/>
                <a:ea typeface="Rubik" charset="0"/>
                <a:cs typeface="Rubik" charset="0"/>
              </a:defRPr>
            </a:lvl1pPr>
          </a:lstStyle>
          <a:p>
            <a:fld id="{68E24A76-A0E5-0541-9FDA-AF9D1EC330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86" y="442690"/>
            <a:ext cx="1003227" cy="5852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695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ubik" charset="0"/>
          <a:ea typeface="Rubik" charset="0"/>
          <a:cs typeface="Rubi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Voice of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Mandarin Mobile App 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8788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Home Screen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Four images in carousel. Transitions are very nice – blue band scrolls but images just cross fade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Following images are top priority stories. Blue link is a hashtag. Grey flag is number of comments.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Swiping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down from landing page updates content.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Large image is programmed content. Black text above says it is “Episode 59 of 60.”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Blue graphic is a promotion for other inter-related video content.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Continued list of high-level related content – tagged similarly. Larger blue link (not show) goes to “Read More” for more related content.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Header and footer stay static.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0680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6911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56974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More promoted content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If the smaller thumbnails don’t have a blue divider link, they are not related – merely ongoing stream.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White space is </a:t>
            </a:r>
            <a:r>
              <a:rPr lang="en-US" sz="9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not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 appreciated.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296044" y="369902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Categories and 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771145"/>
            <a:ext cx="1489656" cy="1733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923979"/>
            <a:ext cx="1489656" cy="1427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050" b="1" dirty="0" smtClean="0">
                <a:latin typeface="Rubik Light" charset="0"/>
                <a:ea typeface="Rubik Light" charset="0"/>
                <a:cs typeface="Rubik Light" charset="0"/>
              </a:rPr>
              <a:t>Channels / Categories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pPr>
              <a:tabLst>
                <a:tab pos="1997075" algn="l"/>
              </a:tabLst>
            </a:pPr>
            <a:r>
              <a:rPr lang="en-US" sz="1200" dirty="0" smtClean="0">
                <a:latin typeface="Rubik Light" charset="0"/>
                <a:ea typeface="Rubik Light" charset="0"/>
                <a:cs typeface="Rubik Light" charset="0"/>
              </a:rPr>
              <a:t>+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 sign gives access to controlling channels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List of channels that user can reorder.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Blue bar = “My Channel”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Clicking channel in blue section pushes it down to red section and takes it off of top nav.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Red bar = “All Other Channels”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Left group is news channels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Right group is geographic locations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Red text at the bottom (not shown) more locations.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Clicking channel in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red section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pushes it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up to blue section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and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adds it to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top nav.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06800" y="1581912"/>
            <a:ext cx="1183204" cy="719328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79660" y="2301240"/>
            <a:ext cx="1172654" cy="66141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050" b="1" dirty="0" smtClean="0">
                <a:latin typeface="Rubik Light" charset="0"/>
                <a:ea typeface="Rubik Light" charset="0"/>
                <a:cs typeface="Rubik Light" charset="0"/>
              </a:rPr>
              <a:t>Search Screen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Access by swiping down on any category screen (not shown). Blue text in upper right is “Close”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Type or speak search terms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Blue bar is popular search terms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Red bar is search term history. Red text is “Clear History”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96" y="1330452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Oval 23"/>
          <p:cNvSpPr/>
          <p:nvPr/>
        </p:nvSpPr>
        <p:spPr>
          <a:xfrm>
            <a:off x="1296044" y="369902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381770" y="1909954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Live Stream Category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Live Stream (just video) / Blog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Swiping down says “Loading Content”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Top bar with yellow “3” on the right shows list of upcoming live streams. Click one of them to add it to your calendar / notifications.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with red backdrop was broadcast and is now on demand. Top black text is topic of live stream. Light grey to the right is the time it was broadcast.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Blue rectangle with white text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 previous screen is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an icon for “live stream”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Grey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rectangle is ”on demand”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Blue text to the right is “recent”</a:t>
            </a: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/>
            </a:r>
            <a:b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</a:b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Grey text below video is the teaser.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Top teaser image is the same as red video on previous screen. Clicking it plays video.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Below is related </a:t>
            </a:r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Live blog: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 portfolio of Images, video, and text from on-site.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Some of the teaser content shows several images from the live blog.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VOA has live blog articles that are separate from news article content.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All related content image linked from previous screen. More static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images, short videos, and live blog.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136513" y="2234261"/>
            <a:ext cx="1175063" cy="240889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675513" y="2354706"/>
            <a:ext cx="1175063" cy="240889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015068" y="2032001"/>
            <a:ext cx="1507065" cy="287866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/>
          <p:cNvSpPr/>
          <p:nvPr/>
        </p:nvSpPr>
        <p:spPr>
          <a:xfrm>
            <a:off x="3564464" y="4433939"/>
            <a:ext cx="130457" cy="1052459"/>
          </a:xfrm>
          <a:prstGeom prst="leftBrace">
            <a:avLst/>
          </a:prstGeom>
          <a:ln>
            <a:solidFill>
              <a:srgbClr val="016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96044" y="369902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261835" y="3069772"/>
            <a:ext cx="325465" cy="47080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13275" y="1349636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Categories continued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Recommendations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Editor’s picks. Could be recommended based on profile.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Cloud / Sourced from other News Agencies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Top story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Second story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Third story from local news – 3 images side by side link to a mix of multimedia content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Beijing ”Location” Category</a:t>
            </a:r>
          </a:p>
          <a:p>
            <a:endParaRPr lang="en-US" sz="900" u="sng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First image is lead story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Highlighted blue tab lists tags (4 buttons here) that jump down to categories under Beijing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Un-highlighted grey tab lists links such as movie theatre listings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Content under particular category. Grey bar is category title and blue “read more”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Five articles listed at a time. Then “read more” at the bottom of the category then next grey category bar.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078711" y="1786790"/>
            <a:ext cx="2290879" cy="1118848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759917" y="1349636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08518" y="3669127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75197" y="1362665"/>
            <a:ext cx="432902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188192" y="1351866"/>
            <a:ext cx="432902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6318" y="263785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Video and Photos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4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On-demand Video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Orange triangle on the left is similar to white triangle on YouTube videos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is-I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Bottom has Back button, leave comment, read comments favorites, share, font size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This is hidden on swipe up and revealed on swipe down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Details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itle of video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Upload date and time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Number of views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Audio Only selector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image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Teaser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By line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Comments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Ability to just listen to audio in the upper right. 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latin typeface="Rubik Light" charset="0"/>
                <a:ea typeface="Rubik Light" charset="0"/>
                <a:cs typeface="Rubik Light" charset="0"/>
              </a:rPr>
              <a:t>Photo Gallery </a:t>
            </a:r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Collection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Next page will have associated group of photos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and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captions (not shown)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Top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black text is specific name / subject of the photo gallery 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Small light grey is date and page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views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Next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small grey line is source (local agency)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Blue speaker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=Machine reader for all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the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text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Caption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Intro teaser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722709" y="2394743"/>
            <a:ext cx="1317942" cy="724975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605944" y="3686306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32239" y="1391806"/>
            <a:ext cx="1174599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929082" y="3678077"/>
            <a:ext cx="1550576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44023" y="1734855"/>
            <a:ext cx="196466" cy="196466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85" y="1315785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45" y="1315785"/>
            <a:ext cx="1489654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Straight Arrow Connector 33"/>
          <p:cNvCxnSpPr/>
          <p:nvPr/>
        </p:nvCxnSpPr>
        <p:spPr>
          <a:xfrm flipV="1">
            <a:off x="7561089" y="2394744"/>
            <a:ext cx="1819303" cy="617397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538037" y="369902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390830" y="1872477"/>
            <a:ext cx="196466" cy="196466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 flipH="1">
            <a:off x="3057076" y="5056346"/>
            <a:ext cx="161608" cy="1052459"/>
          </a:xfrm>
          <a:prstGeom prst="leftBrace">
            <a:avLst/>
          </a:prstGeom>
          <a:ln>
            <a:solidFill>
              <a:srgbClr val="016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270111" y="3977506"/>
            <a:ext cx="719893" cy="1602213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3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User Settings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77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37" y="1315786"/>
            <a:ext cx="1489653" cy="264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394547" y="4186111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User Settings</a:t>
            </a:r>
          </a:p>
          <a:p>
            <a:endParaRPr lang="en-US" sz="900" u="sng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Envelop = notifications history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Landscape image =  turn images on/off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Gear = app settings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Heart = my thumbs up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Star = my favorite content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Comment = my comments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Question mark = my questions through microphone icon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Pen = give feedback about app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0832" y="4186111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Set Up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Personal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Profile Settings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Font Size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Clear Cache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Share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App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About Xinhua News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402604" y="1685365"/>
            <a:ext cx="1243633" cy="726142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179765" y="3649617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2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Onboarding and Training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Onboarding instructions when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the user first opens the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app, or when new features are added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Home Screen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Carousel has nice transitions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Category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dividers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have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 link within them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letting user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see more content than the top few that are shown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Search Tools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Allow users to speak their search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terms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Show previous search terms at the bottom of search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screen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Elegantly allows user to customize Categories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0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left navigates to next category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right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from within content navigates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back/up in hierarchy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Swiping down from landing page updates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content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Header and footer stay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static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Below categories is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list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of upcoming live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streams to schedule notifications for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Player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User has the ability to listen to audio only and turn off video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Bottom has Back button, leave comment, read comments favorites, share, font size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This is hidden on swipe up and revealed on swipe down</a:t>
            </a: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22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Continued</a:t>
            </a:r>
            <a:br>
              <a:rPr lang="en-US" sz="2400" dirty="0" smtClean="0"/>
            </a:br>
            <a:r>
              <a:rPr lang="en-US" dirty="0" smtClean="0"/>
              <a:t>Xinhua News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“Recommendations” category serves content based on user preferences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“Location” category has tabs/button tags for refining types of content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Five articles listed at a time. Then “read more” at the bottom of the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category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Photos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User can select speaker icon to have caption and teaser machine read to them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This could be used for text content as well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Live Blog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Portfolio of Images, video, and text from on-site.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Some of the teaser content shows several images from the live blog.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User Settings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Give users the ability to see the Likes, Comments, and Favorites they’ve marked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44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US" dirty="0" smtClean="0"/>
              <a:t>imalayaFM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2" cy="5719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7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XimalayaFM: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Home Screen – What’s Hot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Promos for different content available in this app – paid for by provider.</a:t>
            </a:r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Middle row of icons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Trophy = “Classic” content</a:t>
            </a: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Star Icon = Hot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content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Most popular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3 images of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default content 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Black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text = “you may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like”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Orange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text asks user to self identify so app can recommend content better.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Top black text = Sub-categories such as audio books, or parenting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Text buttons are tags for further refining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A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 green icon on a thumbnail (not shown) indicates the series has completed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0680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6911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56974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Note the screen that pops up when scrolling down.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Pop up is for giving feedback or sharing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Next to image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Black text = category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Parentheses = teaser</a:t>
            </a: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B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ox = category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Triangle = number of audio plays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Wave form = number of episodes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Note “go to top” icon in lower right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07812" y="152629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17562" y="364378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626567" y="1757236"/>
            <a:ext cx="595327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77445" y="2736171"/>
            <a:ext cx="880955" cy="99443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488982" y="341821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1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 Video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82" y="457199"/>
            <a:ext cx="3274274" cy="5719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22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XimalayaFM: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Small hovering train icon is a link to pop-up training screens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 across the top: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Trending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Music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Books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Podcasts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Features for new users</a:t>
            </a:r>
          </a:p>
          <a:p>
            <a:endParaRPr lang="en-US" sz="900" u="sng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Be careful using the brand (like their cat) throughout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VOA brand is powerful and well regarded, but we can’t splash it everywhere because we don’t users to be scared to use it.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Trophy = “Classic” content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Star Icon = Hot content. 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Third Category screen (not shown) has icons for content: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Most popular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Newly available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For members only (commercial free)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Audio books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Shopping cart</a:t>
            </a:r>
          </a:p>
          <a:p>
            <a:pPr marL="171450" indent="-171450">
              <a:buFontTx/>
              <a:buChar char="-"/>
            </a:pP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Images for new content being promoted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Followed by list of daily selections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indent="-171450">
              <a:buFontTx/>
              <a:buChar char="-"/>
            </a:pP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Classic” content (must listen)</a:t>
            </a:r>
          </a:p>
          <a:p>
            <a:pPr lvl="0"/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List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of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categories across the top: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Books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For children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Talk show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etc.</a:t>
            </a:r>
          </a:p>
          <a:p>
            <a:pPr lvl="0"/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Dropdown shows all categories that you can choose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from</a:t>
            </a:r>
          </a:p>
          <a:p>
            <a:pPr lvl="0"/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Three tabs list free and for-purchase content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951664" y="1513211"/>
            <a:ext cx="2880159" cy="983513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302194" y="364378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5604" y="2825805"/>
            <a:ext cx="476199" cy="505224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635530" y="155484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11576" y="1734261"/>
            <a:ext cx="1507707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792197" y="1579038"/>
            <a:ext cx="1173659" cy="141521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9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XimalayaFM: Audio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100" b="1" dirty="0" smtClean="0">
                <a:latin typeface="Rubik Light" charset="0"/>
                <a:ea typeface="Rubik Light" charset="0"/>
                <a:cs typeface="Rubik Light" charset="0"/>
              </a:rPr>
              <a:t>Audio Player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There are multiple access points for bringing up audio content.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Once clicked, the image in the audio player triangle icon changes to show the current audio in the player.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Clicking the audio player triangle icon brings up the player.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On initial load (not shown) a little training icon appears showing how to use the player.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Clicking the down arrow in the upper left closes the player but leaves the audio playing.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New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image in the audio player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icon showing current content being played.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User can browse while audio is playing.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01776" y="1534522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01590" y="2158448"/>
            <a:ext cx="642471" cy="642471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4432" y="2095868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69167" y="362026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661768" y="135642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908791" y="3620260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XimalayaFM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 “Recommended” content categories is a prompt for self-identifying to help app recommend content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Some categories have tabs/button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tags for refining types of content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Audio Player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Once content is selected, the image in the audio player icon changes to show the current audio in the player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Clicking the down arrow in the upper left closes the player but leaves the audio playing – this is similar to Aparat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User can browse while audio is playing</a:t>
            </a: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lvl="0"/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Pop-ups</a:t>
            </a:r>
            <a:endParaRPr lang="en-US" sz="10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Upon scrolling down user is prompted with a pop-up for giving feedback and sharing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Small hovering train icon is a link to pop-up training screens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Transitions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XimalayaFM has a lot of interesting animations and transitions for repurposing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83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Toutiao</a:t>
            </a:r>
            <a:br>
              <a:rPr lang="en-US" dirty="0" smtClean="0"/>
            </a:br>
            <a:r>
              <a:rPr lang="en-US" sz="2800" dirty="0" smtClean="0"/>
              <a:t>(Headlines)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2" cy="5719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6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Toutiao: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News, Food, Animals, Travel, Entertainment, Military, Sports, Technology, Finance, Health, etc.</a:t>
            </a:r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>…  </a:t>
            </a:r>
            <a:b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</a:br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/>
            </a:r>
            <a:b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</a:br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>+ Let’s you edit and reorder Categories</a:t>
            </a:r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First Category lists all of the agencies / person / that have channels that I’m following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Red indicator =  new content available</a:t>
            </a:r>
            <a:endParaRPr lang="is-I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is-I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>Swiping down updates content:</a:t>
            </a:r>
          </a:p>
          <a:p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>“The people you are following have X udpates”</a:t>
            </a:r>
          </a:p>
          <a:p>
            <a:endParaRPr lang="is-I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Recommendations</a:t>
            </a:r>
            <a:endParaRPr lang="en-US" sz="900" b="1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>
                <a:latin typeface="Rubik Light" charset="0"/>
                <a:ea typeface="Rubik Light" charset="0"/>
                <a:cs typeface="Rubik Light" charset="0"/>
              </a:rPr>
              <a:t>Swiping down updates </a:t>
            </a:r>
            <a:r>
              <a:rPr lang="is-IS" sz="900" dirty="0" smtClean="0">
                <a:latin typeface="Rubik Light" charset="0"/>
                <a:ea typeface="Rubik Light" charset="0"/>
                <a:cs typeface="Rubik Light" charset="0"/>
              </a:rPr>
              <a:t>content:</a:t>
            </a:r>
            <a:endParaRPr lang="is-IS" sz="9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is-I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>
                <a:latin typeface="Rubik Light" charset="0"/>
                <a:ea typeface="Rubik Light" charset="0"/>
                <a:cs typeface="Rubik Light" charset="0"/>
              </a:rPr>
              <a:t>“Today’s recommendation engine has 8 updates”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Meta-data on images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Title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Poster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Follow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Rate the video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Download video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Channel owner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Number of comments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Date / time of post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0680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6911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56974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Pop up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Generated after doing screen shot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Allows user to share through WeChat – Instagram does this as well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Embed the URL in the image?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17143" y="1536527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244053" y="2312388"/>
            <a:ext cx="639972" cy="63997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3425" y="1526299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20522" y="1536527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5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Toutiao</a:t>
            </a:r>
            <a:r>
              <a:rPr lang="en-US" smtClean="0"/>
              <a:t>: Related Content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5"/>
            <a:ext cx="1489655" cy="264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Related Content</a:t>
            </a:r>
            <a:endParaRPr lang="en-US" sz="1200" b="1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Article Content</a:t>
            </a:r>
          </a:p>
          <a:p>
            <a:endParaRPr lang="en-US" sz="900" b="1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Text only</a:t>
            </a:r>
            <a:endParaRPr lang="en-US" sz="900" b="1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lvl="0"/>
            <a:r>
              <a:rPr lang="en-US" sz="1200" b="1" dirty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Article </a:t>
            </a:r>
            <a:r>
              <a:rPr lang="en-US" sz="1200" b="1" dirty="0" smtClean="0">
                <a:solidFill>
                  <a:prstClr val="white"/>
                </a:solidFill>
                <a:latin typeface="Rubik Light" charset="0"/>
                <a:ea typeface="Rubik Light" charset="0"/>
                <a:cs typeface="Rubik Light" charset="0"/>
              </a:rPr>
              <a:t>Content with Image</a:t>
            </a:r>
            <a:endParaRPr lang="en-US" sz="1200" b="1" dirty="0">
              <a:solidFill>
                <a:prstClr val="white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Meta Data: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Title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Agency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Orange box = Follow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Image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One sentence news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Byline – person responsible for article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MZ015 = person’s ID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three grey boxes = related topic / tags (not shown)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Likes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Don’t Like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Across the bottom:</a:t>
            </a: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Comment / View Comments / Favorite / Share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41077" y="1536527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156974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9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Toutiao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Loading New Content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Swiping down updates content:</a:t>
            </a:r>
          </a:p>
          <a:p>
            <a:r>
              <a:rPr lang="is-I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“The people you are following have X udpates</a:t>
            </a:r>
            <a:r>
              <a:rPr lang="is-I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”</a:t>
            </a:r>
          </a:p>
          <a:p>
            <a:endParaRPr lang="is-I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is-I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or</a:t>
            </a:r>
          </a:p>
          <a:p>
            <a:endParaRPr lang="is-I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“Today’s recommendation engine has 8 updates”</a:t>
            </a:r>
          </a:p>
          <a:p>
            <a:endParaRPr lang="is-I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Pop-up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When user takes a screen shot they are prompted to share the image – could be useful to take a picture of text, share it, and bypass censors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2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92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Pear Video: Home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6" cy="264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6" cy="264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6" cy="264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Home Screen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Top hero box video loop (1 of 5) with white title text overlaid at the bottom. 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Clicking video loop pushes it up to the top of screen and starts loading full video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Horizontal swipe to the left reveals next video loop.</a:t>
            </a:r>
          </a:p>
          <a:p>
            <a:endParaRPr lang="en-US" sz="10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0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Second order image for video with black title text below, “Live Video” above.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Clicking image pushes it up to the top of screen and starts loading video.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Horizontal swipe to the left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navigates to the next category from the top nav.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Swiping down from landing page updates content.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Third order images for videos with black title above and white text overlaid. Additional images bleed off to the right indicating more available with horizontal scroll.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Clicking image brings up new screen with image at the top of screen and starts loading video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Horizontal swipe to the left reveals next image.</a:t>
            </a:r>
          </a:p>
          <a:p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0680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469110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56974" y="2301240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Fourth order images for videos with black title above. Videos are organized in a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grid. </a:t>
            </a:r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Clicking image pushes it up to the top of screen and starts loading video.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Horizontal swipe to the left navigates to the next category from the top nav.</a:t>
            </a:r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10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07813" y="368036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>
            <a:normAutofit/>
          </a:bodyPr>
          <a:lstStyle/>
          <a:p>
            <a:r>
              <a:rPr lang="en-US" dirty="0" smtClean="0"/>
              <a:t>Pear Video: Top Navigation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0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6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28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Home screen with first “Trending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V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ideos” automatically selected.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Swiping the top nav categories to the left scrolls them. The right most category is slightly greyed to indicate more categories to the right.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On the home screen, swiping the 2</a:t>
            </a:r>
            <a:r>
              <a:rPr lang="en-US" sz="900" baseline="30000" dirty="0" smtClean="0">
                <a:latin typeface="Rubik Light" charset="0"/>
                <a:ea typeface="Rubik Light" charset="0"/>
                <a:cs typeface="Rubik Light" charset="0"/>
              </a:rPr>
              <a:t>nd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 order and 4th order images to the left is the same as selecting the next category 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latin typeface="Rubik Light" charset="0"/>
                <a:ea typeface="Rubik Light" charset="0"/>
                <a:cs typeface="Rubik Light" charset="0"/>
              </a:rPr>
              <a:t>Editor’s Choice</a:t>
            </a:r>
            <a:endParaRPr lang="en-US" sz="1000" b="1" dirty="0" smtClean="0"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user has the ability to choose which order they want to see the Trending Videos vs. The Editor’s Choice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user can order 12 separate categories based on preference such as: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World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New Info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Comedies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Sports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Foods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Cars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Technology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etc.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12 categories on the top of this screen can be reordered.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The home screen can be assigned to one of the two bottom categories on this screen.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This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screen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can also be revealed by swiping right from the home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screen.</a:t>
            </a:r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761224" y="1540829"/>
            <a:ext cx="1416332" cy="6319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307813" y="368036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07813" y="1402983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40735" y="1368718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189387" y="140777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1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Pear Video: Additional Screens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4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08" y="1301116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20" y="1301116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3609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Live Stream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Image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for video with black title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below and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additional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white text overlaid. (inconsistent)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Top video is live or on-demand if it has played already. Top left white text on video is the date of broadcast.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Following videos are upcoming. Includes ability to get a notification of the broadcast. 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Also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includes videos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that have been broadcast that you can view on-demand.</a:t>
            </a:r>
          </a:p>
          <a:p>
            <a:endParaRPr lang="en-US" sz="900" dirty="0" smtClean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Top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right allows you to edit your notifications. Need to sign up  first.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79708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Subscriptions to Other Channels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Subscribe to other user’s channels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.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Includes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featured users and their content. It’s possible the featured channels are either paid or very popular.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145903" y="2286572"/>
            <a:ext cx="1183204" cy="130302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47" y="1315784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/>
          <p:cNvCxnSpPr/>
          <p:nvPr/>
        </p:nvCxnSpPr>
        <p:spPr>
          <a:xfrm flipV="1">
            <a:off x="2946100" y="2798618"/>
            <a:ext cx="764784" cy="780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78400" y="368036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76812" y="1375791"/>
            <a:ext cx="403878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43770" y="3634458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3316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602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78880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5644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 smtClean="0"/>
              <a:t>Pear Video: Personal Settings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12" y="1315783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408952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marL="228600" lvl="0" indent="-228600">
              <a:buFont typeface="Arial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</a:rPr>
              <a:t>System Updates (version of app) </a:t>
            </a: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  <a:sym typeface="Wingdings"/>
              </a:rPr>
              <a:t> </a:t>
            </a: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</a:rPr>
              <a:t>Push Notifications history (they recommend two pushes a day)</a:t>
            </a:r>
          </a:p>
          <a:p>
            <a:pPr marL="228600" lvl="0" indent="-228600">
              <a:buFont typeface="Arial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</a:rPr>
              <a:t>What I like: Self identification for customization (gender, topics I like, etc.) </a:t>
            </a: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  <a:sym typeface="Wingdings"/>
              </a:rPr>
              <a:t> ask if you want recommendations from this on home </a:t>
            </a:r>
            <a:r>
              <a:rPr lang="en-US" sz="900" dirty="0" smtClean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  <a:sym typeface="Wingdings"/>
              </a:rPr>
              <a:t>screen</a:t>
            </a:r>
            <a:endParaRPr lang="en-US" sz="900" dirty="0">
              <a:solidFill>
                <a:prstClr val="black"/>
              </a:solidFill>
              <a:latin typeface="Rubik Light" charset="0"/>
              <a:ea typeface="Rubik Light" charset="0"/>
              <a:cs typeface="Rubik Light" charset="0"/>
              <a:sym typeface="Wingdings"/>
            </a:endParaRPr>
          </a:p>
          <a:p>
            <a:pPr marL="228600" lvl="0" indent="-228600">
              <a:buFont typeface="Arial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</a:rPr>
              <a:t>Allow cellular download</a:t>
            </a:r>
          </a:p>
          <a:p>
            <a:pPr marL="228600" lvl="0" indent="-228600">
              <a:buFont typeface="Arial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</a:rPr>
              <a:t>Help and feedback </a:t>
            </a:r>
            <a:r>
              <a:rPr lang="en-US" sz="900" dirty="0">
                <a:solidFill>
                  <a:prstClr val="black"/>
                </a:solidFill>
                <a:latin typeface="Rubik Light" charset="0"/>
                <a:ea typeface="Rubik Light" charset="0"/>
                <a:cs typeface="Rubik Light" charset="0"/>
                <a:sym typeface="Wingdings"/>
              </a:rPr>
              <a:t> FAQs and post a question</a:t>
            </a:r>
            <a:endParaRPr lang="en-US" sz="900" dirty="0">
              <a:solidFill>
                <a:prstClr val="black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1812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Enable push notifications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Auto play when on Wi-Fi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HD or SD resolution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Reminder on how much bandwidth you’re using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Enable 3G/4G uploads/downloads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Use 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cellular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data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(not shown)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Clean temporary cache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? (not shown)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48576" y="4196012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Select which social media channels for sharing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WeChat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Friends Group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QQ Friend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QQ Space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 err="1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Sina</a:t>
            </a: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 Weibo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iPhone share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Copy link</a:t>
            </a:r>
          </a:p>
          <a:p>
            <a:pPr marL="685800" lvl="1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Favorites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Choose home screen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Rate the app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About us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36" y="1315781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733160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Across the top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Favorites | My Subscriptions | Available Space for Downloading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List of options: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Browsing History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My Videos</a:t>
            </a:r>
          </a:p>
          <a:p>
            <a:pPr marL="228600" indent="-22860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My Community (Groups)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96" y="1315782"/>
            <a:ext cx="1489655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76" y="1315780"/>
            <a:ext cx="1489656" cy="264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/>
          <p:cNvCxnSpPr/>
          <p:nvPr/>
        </p:nvCxnSpPr>
        <p:spPr>
          <a:xfrm>
            <a:off x="5427828" y="1518890"/>
            <a:ext cx="1204908" cy="218470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46100" y="2798618"/>
            <a:ext cx="764784" cy="780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90448" y="2790812"/>
            <a:ext cx="764784" cy="7806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478403" y="3652041"/>
            <a:ext cx="325465" cy="32546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 Video</a:t>
            </a:r>
            <a:br>
              <a:rPr lang="en-US" dirty="0" smtClean="0"/>
            </a:br>
            <a:r>
              <a:rPr lang="en-US" sz="3600" dirty="0" smtClean="0"/>
              <a:t>Key Findings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17336" y="1342746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Home Screen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Four ”hero” images plus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indicator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Personal Settings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Self-identification for personalized content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Enable cellular download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Enable push notifications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Share the app</a:t>
            </a: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Send Feedback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9096" y="1342746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</a:t>
            </a:r>
            <a:endParaRPr lang="en-US" sz="1100" b="1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Categories across the top with indicator to scroll left for more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Ability to order and remove categories from navigation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7336" y="3702278"/>
            <a:ext cx="2651760" cy="2359532"/>
          </a:xfrm>
          <a:prstGeom prst="rect">
            <a:avLst/>
          </a:prstGeom>
          <a:solidFill>
            <a:srgbClr val="00346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Navigation</a:t>
            </a:r>
            <a:endParaRPr lang="en-US" sz="1000" b="1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left navigates to next category</a:t>
            </a:r>
          </a:p>
          <a:p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Swiping right from within content navigates back/up in hierarchy</a:t>
            </a:r>
          </a:p>
          <a:p>
            <a:endParaRPr lang="en-US" sz="900" dirty="0" smtClean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Swiping </a:t>
            </a:r>
            <a:r>
              <a:rPr lang="en-US" sz="900" dirty="0">
                <a:latin typeface="Rubik Light" charset="0"/>
                <a:ea typeface="Rubik Light" charset="0"/>
                <a:cs typeface="Rubik Light" charset="0"/>
              </a:rPr>
              <a:t>down from landing page updates </a:t>
            </a:r>
            <a:r>
              <a:rPr lang="en-US" sz="900" dirty="0" smtClean="0">
                <a:latin typeface="Rubik Light" charset="0"/>
                <a:ea typeface="Rubik Light" charset="0"/>
                <a:cs typeface="Rubik Light" charset="0"/>
              </a:rPr>
              <a:t>content</a:t>
            </a:r>
          </a:p>
          <a:p>
            <a:endParaRPr lang="en-US" sz="900" dirty="0"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Header and footer stay </a:t>
            </a:r>
            <a:r>
              <a:rPr lang="en-US" sz="900" dirty="0" smtClean="0">
                <a:solidFill>
                  <a:schemeClr val="bg1"/>
                </a:solidFill>
                <a:latin typeface="Rubik Light" charset="0"/>
                <a:ea typeface="Rubik Light" charset="0"/>
                <a:cs typeface="Rubik Light" charset="0"/>
              </a:rPr>
              <a:t>static</a:t>
            </a:r>
            <a:endParaRPr lang="en-US" sz="900" dirty="0">
              <a:solidFill>
                <a:schemeClr val="bg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69096" y="3702278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 Player</a:t>
            </a:r>
            <a:endParaRPr lang="en-US" sz="1200" b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”Push” video’s image to the top of the screen and load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player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Very </a:t>
            </a:r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thin horizontal bar across bottom shows progress of video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Swiping video up or down to control volume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9" y="4291436"/>
            <a:ext cx="665473" cy="118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7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Xinhua News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18" y="457199"/>
            <a:ext cx="3222402" cy="5719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13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095795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68655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41515" y="1097280"/>
            <a:ext cx="2651760" cy="3081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endParaRPr lang="en-US" sz="1100" dirty="0"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60" y="365125"/>
            <a:ext cx="10620640" cy="732155"/>
          </a:xfrm>
        </p:spPr>
        <p:txBody>
          <a:bodyPr/>
          <a:lstStyle/>
          <a:p>
            <a:r>
              <a:rPr lang="en-US" dirty="0"/>
              <a:t>Xinhua </a:t>
            </a:r>
            <a:r>
              <a:rPr lang="en-US" dirty="0" smtClean="0"/>
              <a:t>News: Onboarding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98727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1200" b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Onboarding</a:t>
            </a:r>
            <a:endParaRPr lang="en-US" sz="900" b="1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Xinhua uses splash screens to introduce new features when the user first opens the app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i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“Swiping down refreshes the screen and loads the most recent or relevant content.”</a:t>
            </a:r>
            <a:endParaRPr lang="en-US" sz="900" i="1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71587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i="1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“Use this to get voice activated help in Mandarin”</a:t>
            </a:r>
          </a:p>
          <a:p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Includes voice search in Mandarin</a:t>
            </a:r>
          </a:p>
          <a:p>
            <a:endParaRPr lang="en-US" sz="900" dirty="0" smtClean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Real time communications: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  <a:p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BTW, walkie-talkie capabilities are popular which We Chat enables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44447" y="4196012"/>
            <a:ext cx="2651760" cy="2359532"/>
          </a:xfrm>
          <a:prstGeom prst="rect">
            <a:avLst/>
          </a:prstGeom>
          <a:solidFill>
            <a:srgbClr val="F3F5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r>
              <a:rPr lang="en-US" sz="900" dirty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Xinhua provides </a:t>
            </a: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different content types: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Live content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video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smtClean="0">
                <a:solidFill>
                  <a:schemeClr val="tx1"/>
                </a:solidFill>
                <a:latin typeface="Rubik Light" charset="0"/>
                <a:ea typeface="Rubik Light" charset="0"/>
                <a:cs typeface="Rubik Light" charset="0"/>
              </a:rPr>
              <a:t>photo galleries</a:t>
            </a:r>
            <a:endParaRPr lang="en-US" sz="900" dirty="0">
              <a:solidFill>
                <a:schemeClr val="tx1"/>
              </a:solidFill>
              <a:latin typeface="Rubik Light" charset="0"/>
              <a:ea typeface="Rubik Light" charset="0"/>
              <a:cs typeface="Rubik Ligh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88" y="1338496"/>
            <a:ext cx="1461047" cy="259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91" y="1362679"/>
            <a:ext cx="1447450" cy="25745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02" y="1362679"/>
            <a:ext cx="1486585" cy="26441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H="1">
            <a:off x="3913812" y="2679192"/>
            <a:ext cx="612647" cy="484632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831800" y="2282952"/>
            <a:ext cx="612647" cy="484632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919651" y="2843784"/>
            <a:ext cx="407559" cy="198334"/>
          </a:xfrm>
          <a:prstGeom prst="straightConnector1">
            <a:avLst/>
          </a:prstGeom>
          <a:ln>
            <a:solidFill>
              <a:srgbClr val="016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8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2644</Words>
  <Application>Microsoft Macintosh PowerPoint</Application>
  <PresentationFormat>Widescreen</PresentationFormat>
  <Paragraphs>535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Rubik</vt:lpstr>
      <vt:lpstr>Rubik Light</vt:lpstr>
      <vt:lpstr>Wingdings</vt:lpstr>
      <vt:lpstr>Arial</vt:lpstr>
      <vt:lpstr>Office Theme</vt:lpstr>
      <vt:lpstr>Voice of America</vt:lpstr>
      <vt:lpstr>Pear Video</vt:lpstr>
      <vt:lpstr>Pear Video: Home Screen</vt:lpstr>
      <vt:lpstr>Pear Video: Top Navigation</vt:lpstr>
      <vt:lpstr>Pear Video: Additional Screens</vt:lpstr>
      <vt:lpstr>Pear Video: Personal Settings</vt:lpstr>
      <vt:lpstr>Pear Video Key Findings</vt:lpstr>
      <vt:lpstr>Xinhua News</vt:lpstr>
      <vt:lpstr>Xinhua News: Onboarding</vt:lpstr>
      <vt:lpstr>Xinhua News: Home Screen</vt:lpstr>
      <vt:lpstr>Xinhua News: Categories and Search</vt:lpstr>
      <vt:lpstr>Xinhua News: Live Stream Category</vt:lpstr>
      <vt:lpstr>Xinhua News: Categories continued</vt:lpstr>
      <vt:lpstr>Xinhua News: Video and Photos</vt:lpstr>
      <vt:lpstr>Xinhua News: User Settings</vt:lpstr>
      <vt:lpstr>Xinhua News Key Findings</vt:lpstr>
      <vt:lpstr>Continued Xinhua News Key Findings</vt:lpstr>
      <vt:lpstr>XimalayaFM</vt:lpstr>
      <vt:lpstr>XimalayaFM: Home Screen</vt:lpstr>
      <vt:lpstr>XimalayaFM: Home Screen</vt:lpstr>
      <vt:lpstr>XimalayaFM: Audio Player</vt:lpstr>
      <vt:lpstr>XimalayaFM Key Findings</vt:lpstr>
      <vt:lpstr>Toutiao (Headlines)</vt:lpstr>
      <vt:lpstr>Toutiao: Home Screen</vt:lpstr>
      <vt:lpstr>Toutiao: Related Content</vt:lpstr>
      <vt:lpstr>Toutiao Key Findings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America</dc:title>
  <dc:creator>Stuart Ridgway</dc:creator>
  <cp:lastModifiedBy>Stuart Ridgway</cp:lastModifiedBy>
  <cp:revision>586</cp:revision>
  <dcterms:created xsi:type="dcterms:W3CDTF">2017-10-10T14:49:52Z</dcterms:created>
  <dcterms:modified xsi:type="dcterms:W3CDTF">2017-10-31T20:04:20Z</dcterms:modified>
</cp:coreProperties>
</file>